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8" r:id="rId4"/>
    <p:sldMasterId id="2147483709" r:id="rId5"/>
    <p:sldMasterId id="2147483710" r:id="rId6"/>
    <p:sldMasterId id="214748371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</p:sldIdLst>
  <p:sldSz cy="5143500" cx="9144000"/>
  <p:notesSz cx="6858000" cy="9144000"/>
  <p:embeddedFontLst>
    <p:embeddedFont>
      <p:font typeface="Helvetica Neue"/>
      <p:regular r:id="rId133"/>
      <p:bold r:id="rId134"/>
      <p:italic r:id="rId135"/>
      <p:boldItalic r:id="rId136"/>
    </p:embeddedFont>
    <p:embeddedFont>
      <p:font typeface="Helvetica Neue Light"/>
      <p:regular r:id="rId137"/>
      <p:bold r:id="rId138"/>
      <p:italic r:id="rId139"/>
      <p:boldItalic r:id="rId140"/>
    </p:embeddedFont>
    <p:embeddedFont>
      <p:font typeface="Gill Sans"/>
      <p:regular r:id="rId141"/>
      <p:bold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01C066F-F656-474F-92DF-A7E32CADD120}">
  <a:tblStyle styleId="{701C066F-F656-474F-92DF-A7E32CADD1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2" Type="http://schemas.openxmlformats.org/officeDocument/2006/relationships/font" Target="fonts/GillSans-bold.fntdata"/><Relationship Id="rId141" Type="http://schemas.openxmlformats.org/officeDocument/2006/relationships/font" Target="fonts/GillSans-regular.fntdata"/><Relationship Id="rId140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font" Target="fonts/HelveticaNeueLight-italic.fntdata"/><Relationship Id="rId138" Type="http://schemas.openxmlformats.org/officeDocument/2006/relationships/font" Target="fonts/HelveticaNeueLight-bold.fntdata"/><Relationship Id="rId137" Type="http://schemas.openxmlformats.org/officeDocument/2006/relationships/font" Target="fonts/HelveticaNeueLight-regular.fntdata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font" Target="fonts/HelveticaNeue-boldItalic.fntdata"/><Relationship Id="rId135" Type="http://schemas.openxmlformats.org/officeDocument/2006/relationships/font" Target="fonts/HelveticaNeue-italic.fntdata"/><Relationship Id="rId134" Type="http://schemas.openxmlformats.org/officeDocument/2006/relationships/font" Target="fonts/HelveticaNeue-bold.fntdata"/><Relationship Id="rId133" Type="http://schemas.openxmlformats.org/officeDocument/2006/relationships/font" Target="fonts/HelveticaNeue-regular.fntdata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2" name="Shape 10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4" name="Shape 1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9" name="Shape 11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9" name="Shape 11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4" name="Shape 1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9" name="Shape 1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9" name="Shape 1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9" name="Shape 11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4" name="Shape 1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9" name="Shape 6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9" name="Shape 9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Shape 17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Shape 24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Shape 24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hyperlink" Target="http://stackoverflow.com/questions/33640581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tensorflow.org/api_guides/python/trai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ensorflow.org/api_docs/python/tf/train/RMSPropOptimizer" TargetMode="External"/><Relationship Id="rId10" Type="http://schemas.openxmlformats.org/officeDocument/2006/relationships/hyperlink" Target="https://www.tensorflow.org/api_docs/python/tf/train/ProximalAdagradOptimizer" TargetMode="External"/><Relationship Id="rId12" Type="http://schemas.openxmlformats.org/officeDocument/2006/relationships/hyperlink" Target="https://www.tensorflow.org/api_guides/python/train" TargetMode="Externa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ensorflow.org/api_docs/python/tf/train/AdadeltaOptimizer" TargetMode="External"/><Relationship Id="rId4" Type="http://schemas.openxmlformats.org/officeDocument/2006/relationships/hyperlink" Target="https://www.tensorflow.org/api_docs/python/tf/train/AdagradOptimizer" TargetMode="External"/><Relationship Id="rId9" Type="http://schemas.openxmlformats.org/officeDocument/2006/relationships/hyperlink" Target="https://www.tensorflow.org/api_docs/python/tf/train/ProximalGradientDescentOptimizer" TargetMode="External"/><Relationship Id="rId5" Type="http://schemas.openxmlformats.org/officeDocument/2006/relationships/hyperlink" Target="https://www.tensorflow.org/api_docs/python/tf/train/AdagradDAOptimizer" TargetMode="External"/><Relationship Id="rId6" Type="http://schemas.openxmlformats.org/officeDocument/2006/relationships/hyperlink" Target="https://www.tensorflow.org/api_docs/python/tf/train/MomentumOptimizer" TargetMode="External"/><Relationship Id="rId7" Type="http://schemas.openxmlformats.org/officeDocument/2006/relationships/hyperlink" Target="https://www.tensorflow.org/api_docs/python/tf/train/AdamOptimizer" TargetMode="External"/><Relationship Id="rId8" Type="http://schemas.openxmlformats.org/officeDocument/2006/relationships/hyperlink" Target="https://www.tensorflow.org/api_docs/python/tf/train/FtrlOptimizer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4.png"/><Relationship Id="rId7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Relationship Id="rId4" Type="http://schemas.openxmlformats.org/officeDocument/2006/relationships/hyperlink" Target="http://parse.ele.tue.nl/cluster/2/CNNArchitecture.jpg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3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7.png"/><Relationship Id="rId4" Type="http://schemas.openxmlformats.org/officeDocument/2006/relationships/image" Target="../media/image75.png"/><Relationship Id="rId5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Relationship Id="rId5" Type="http://schemas.openxmlformats.org/officeDocument/2006/relationships/image" Target="../media/image84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7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6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4.png"/><Relationship Id="rId7" Type="http://schemas.openxmlformats.org/officeDocument/2006/relationships/image" Target="../media/image5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8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6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4.png"/><Relationship Id="rId7" Type="http://schemas.openxmlformats.org/officeDocument/2006/relationships/image" Target="../media/image5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0.png"/><Relationship Id="rId4" Type="http://schemas.openxmlformats.org/officeDocument/2006/relationships/hyperlink" Target="https://www.tensorflow.org/api_docs/python/tf/layers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8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2: CNN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(Deep) Neural Nets</a:t>
            </a:r>
          </a:p>
        </p:txBody>
      </p:sp>
      <p:sp>
        <p:nvSpPr>
          <p:cNvPr id="370" name="Shape 370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placeholders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Shape 1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Shape 10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Shape 1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  <p:graphicFrame>
        <p:nvGraphicFramePr>
          <p:cNvPr id="1061" name="Shape 1061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{701C066F-F656-474F-92DF-A7E32CADD120}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62" name="Shape 10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3" name="Shape 1063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{701C066F-F656-474F-92DF-A7E32CADD120}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4" name="Shape 1064"/>
          <p:cNvCxnSpPr>
            <a:stCxn id="1057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5" name="Shape 1065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{701C066F-F656-474F-92DF-A7E32CADD120}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6" name="Shape 1066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7" name="Shape 1067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{701C066F-F656-474F-92DF-A7E32CADD120}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8" name="Shape 1068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9" name="Shape 1069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</p:txBody>
      </p:sp>
      <p:graphicFrame>
        <p:nvGraphicFramePr>
          <p:cNvPr id="1070" name="Shape 1070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{701C066F-F656-474F-92DF-A7E32CADD120}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071" name="Shape 1071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argmax</a:t>
            </a:r>
          </a:p>
        </p:txBody>
      </p:sp>
      <p:cxnSp>
        <p:nvCxnSpPr>
          <p:cNvPr id="1074" name="Shape 1074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prediction  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2895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</a:p>
          <a:p>
            <a:pPr indent="2895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Deep &amp; Wide?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CIFAR 10</a:t>
            </a:r>
          </a:p>
          <a:p>
            <a:pPr indent="-368300" lvl="0" marL="457200">
              <a:spcBef>
                <a:spcPts val="0"/>
              </a:spcBef>
              <a:buSzPct val="100000"/>
            </a:pPr>
            <a:r>
              <a:rPr lang="en" sz="2200"/>
              <a:t>ImageNet</a:t>
            </a:r>
          </a:p>
        </p:txBody>
      </p:sp>
      <p:pic>
        <p:nvPicPr>
          <p:cNvPr id="1089" name="Shape 1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Shape 109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>
            <p:ph type="title"/>
          </p:nvPr>
        </p:nvSpPr>
        <p:spPr>
          <a:xfrm>
            <a:off x="780150" y="2357525"/>
            <a:ext cx="7583700" cy="25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Tomorrow RNN!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Time series prediction (stock market)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Character/sentence analysis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Neural translation (sequence to sequence)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Shape 1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Shape 1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Shape 1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Shape 1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Shape 1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Shape 1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Shape 1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Shape 1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Shape 1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Shape 1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Random?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360400" y="1834250"/>
            <a:ext cx="6423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Shape 1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Shape 1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Shape 1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Shape 1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Shape 1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-76200"/>
            <a:ext cx="7358450" cy="22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178952"/>
            <a:ext cx="9016762" cy="27359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1" name="Shape 391"/>
          <p:cNvSpPr txBox="1"/>
          <p:nvPr/>
        </p:nvSpPr>
        <p:spPr>
          <a:xfrm>
            <a:off x="5906825" y="4710050"/>
            <a:ext cx="6015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http://stackoverflow.com/questions/33640581/</a:t>
            </a:r>
            <a:r>
              <a:rPr lang="en" sz="120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http://adilmoujahid.com/posts/2016/06/introduction-deep-learning-python-caffe/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functions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3114875" y="1553550"/>
            <a:ext cx="5876700" cy="288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http://adilmoujahid.com/posts/2016/06/introduction-deep-learning-python-caffe/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functions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6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1269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80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3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8970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57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</a:p>
          <a:p>
            <a:pPr indent="-3619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500"/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Gifts from Google and Line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1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858" y="3077866"/>
            <a:ext cx="17685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530426">
            <a:off x="5451818" y="2094652"/>
            <a:ext cx="2448778" cy="62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726" y="4012278"/>
            <a:ext cx="5518500" cy="2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4370665" y="3097411"/>
            <a:ext cx="68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7365" y="133945"/>
            <a:ext cx="9049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249" y="1260459"/>
            <a:ext cx="6129600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0" y="-596"/>
            <a:ext cx="9146100" cy="51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28" y="25637"/>
            <a:ext cx="9165300" cy="51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  <p:sp>
        <p:nvSpPr>
          <p:cNvPr id="485" name="Shape 485"/>
          <p:cNvSpPr/>
          <p:nvPr/>
        </p:nvSpPr>
        <p:spPr>
          <a:xfrm>
            <a:off x="2112450" y="1437750"/>
            <a:ext cx="4818300" cy="142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r>
              <a:rPr b="1" i="0" lang="en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"float"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L1 = 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b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L1_d = tf.nn.dropout(L1,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266800" y="2875950"/>
            <a:ext cx="87078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TRAIN: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sess.run(optimizer, </a:t>
            </a:r>
            <a:r>
              <a:rPr i="0" lang="en" sz="1300" u="none" cap="none" strike="noStrike">
                <a:solidFill>
                  <a:srgbClr val="7B23AA"/>
                </a:solidFill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={X: batch_xs, Y: batch_ys,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b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EVALUATION: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993"/>
              </a:buClr>
              <a:buSzPct val="25000"/>
              <a:buFont typeface="Arial"/>
              <a:buNone/>
            </a:pPr>
            <a:r>
              <a:rPr b="1" i="0" lang="en" sz="1300" u="none" cap="none" strike="noStrike">
                <a:solidFill>
                  <a:srgbClr val="011993"/>
                </a:solidFill>
                <a:latin typeface="Consolas"/>
                <a:ea typeface="Consolas"/>
                <a:cs typeface="Consolas"/>
                <a:sym typeface="Consolas"/>
              </a:rPr>
              <a:t>print </a:t>
            </a:r>
            <a:r>
              <a:rPr b="1" i="0" lang="en" sz="1300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"Accuracy:"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accuracy.eval({X: mnist.test.images, Y: mnist.test.labels,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4347225" y="199250"/>
            <a:ext cx="4778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Dropout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for MNIST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0" y="0"/>
            <a:ext cx="7649400" cy="4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sess.run([cost, optimizer],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3175675" y="4737600"/>
            <a:ext cx="5968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 Mechanics 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73" name="Shape 273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update variables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in the graph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grpSp>
        <p:nvGrpSpPr>
          <p:cNvPr id="274" name="Shape 274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275" name="Shape 2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Shape 2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Build graph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TensorFlow operations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882625" y="1714650"/>
            <a:ext cx="672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tf.train.AdadeltaOptimizer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tf.train.AdagradOptimizer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tf.train.AdagradDAOptimizer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6"/>
              </a:rPr>
              <a:t>tf.train.MomentumOptimizer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7"/>
              </a:rPr>
              <a:t>tf.train.AdamOptimizer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8"/>
              </a:rPr>
              <a:t>tf.train.FtrlOptimizer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9"/>
              </a:rPr>
              <a:t>tf.train.ProximalGradientDescentOptimizer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0"/>
              </a:rPr>
              <a:t>tf.train.ProximalAdagradOptimizer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1"/>
              </a:rPr>
              <a:t>tf.train.RMSPropOptimizer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ADAM: a method for stochastic optimization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[Kingma et al. 2015]</a:t>
            </a: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652" y="1238958"/>
            <a:ext cx="3907800" cy="3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Use Adam Optimizer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120775" y="1673950"/>
            <a:ext cx="89280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</a:t>
            </a:r>
            <a:r>
              <a:rPr b="1" lang="en" sz="16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AdamOptimizer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2: CNN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Shape 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2679001" y="3912750"/>
            <a:ext cx="378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540" name="Shape 540"/>
          <p:cNvSpPr/>
          <p:nvPr/>
        </p:nvSpPr>
        <p:spPr>
          <a:xfrm>
            <a:off x="2971800" y="142875"/>
            <a:ext cx="3677400" cy="10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hape 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Machine Learning Basics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Linear Regression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Logistic Regression (Binary classification)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Softmax Classification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Neural Networks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Shape 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Shape 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Shape 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minimize(cost)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/>
          <p:nvPr/>
        </p:nvSpPr>
        <p:spPr>
          <a:xfrm>
            <a:off x="4786600" y="3369525"/>
            <a:ext cx="3002100" cy="11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Shape 6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Shape 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Shape 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Shape 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Shape 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Shape 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Shape 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-8188" y="133945"/>
            <a:ext cx="9160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Convolutional Neural Networks for Sentence Classification [Yoon Kim, 2014]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1495425"/>
            <a:ext cx="7029600" cy="34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 Basics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10" name="Shape 7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11" name="Shape 7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2" name="Shape 71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713" name="Shape 7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100"/>
              <a:t>Asan Medical Center &amp; Microsoft Medical Bigdata Contest Winner by GeunYoung Lee and Alex Kim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layer and max pooling </a:t>
            </a: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>
              <a:spcBef>
                <a:spcPts val="0"/>
              </a:spcBef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3x3x1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</a:p>
        </p:txBody>
      </p:sp>
      <p:pic>
        <p:nvPicPr>
          <p:cNvPr id="745" name="Shape 7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Toy image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763" name="Shape 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Shape 764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765" name="Shape 765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66" name="Shape 766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767" name="Shape 767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768" name="Shape 768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769" name="Shape 769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770" name="Shape 770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771" name="Shape 771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772" name="Shape 77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773" name="Shape 773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sp>
        <p:nvSpPr>
          <p:cNvPr id="774" name="Shape 774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Shape 782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783" name="Shape 783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" name="Shape 784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5" name="Shape 785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6" name="Shape 786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7" name="Shape 787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788" name="Shape 7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9" name="Shape 789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790" name="Shape 790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791" name="Shape 791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792" name="Shape 792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793" name="Shape 793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794" name="Shape 794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795" name="Shape 795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796" name="Shape 796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797" name="Shape 797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798" name="Shape 798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Shape 80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Shape 809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810" name="Shape 810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11" name="Shape 811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812" name="Shape 812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813" name="Shape 813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814" name="Shape 814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815" name="Shape 815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816" name="Shape 816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817" name="Shape 817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818" name="Shape 818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id="819" name="Shape 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1" name="Shape 821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2" name="Shape 822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823" name="Shape 823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824" name="Shape 824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25" name="Shape 825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26" name="Shape 826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  <p:sp>
        <p:nvSpPr>
          <p:cNvPr id="827" name="Shape 827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830" name="Shape 83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</a:p>
        </p:txBody>
      </p:sp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7" name="Shape 837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838" name="Shape 838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Shape 839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0" name="Shape 840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1" name="Shape 841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2" name="Shape 842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843" name="Shape 8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4" name="Shape 844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845" name="Shape 845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846" name="Shape 846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847" name="Shape 847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848" name="Shape 848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849" name="Shape 849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850" name="Shape 850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851" name="Shape 851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852" name="Shape 852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853" name="Shape 85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  <p:sp>
          <p:nvSpPr>
            <p:cNvPr id="854" name="Shape 854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55" name="Shape 855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56" name="Shape 856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grpSp>
          <p:nvGrpSpPr>
            <p:cNvPr id="857" name="Shape 857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858" name="Shape 858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859" name="Shape 859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860" name="Shape 860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</p:grpSp>
        <p:sp>
          <p:nvSpPr>
            <p:cNvPr id="861" name="Shape 861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Max Pooling</a:t>
            </a: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pic>
        <p:nvPicPr>
          <p:cNvPr id="881" name="Shape 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image loading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888" name="Shape 888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Convolution layer</a:t>
            </a:r>
          </a:p>
        </p:txBody>
      </p:sp>
      <p:pic>
        <p:nvPicPr>
          <p:cNvPr id="889" name="Shape 8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895" name="Shape 895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Max pooling</a:t>
            </a:r>
          </a:p>
        </p:txBody>
      </p:sp>
      <p:pic>
        <p:nvPicPr>
          <p:cNvPr id="896" name="Shape 8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Shape 90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 MNIST 99%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04" name="Shape 90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05" name="Shape 9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Shape 90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907" name="Shape 9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CNN</a:t>
            </a:r>
          </a:p>
        </p:txBody>
      </p:sp>
      <p:pic>
        <p:nvPicPr>
          <p:cNvPr id="920" name="Shape 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</p:txBody>
      </p:sp>
      <p:sp>
        <p:nvSpPr>
          <p:cNvPr id="927" name="Shape 927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Conv layer 1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pic>
        <p:nvPicPr>
          <p:cNvPr id="929" name="Shape 9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5" name="Shape 935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Conv layer 2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37" name="Shape 937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8" name="Shape 9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Shape 944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46" name="Shape 946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7" name="Shape 9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Training and Evaluation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</a:p>
        </p:txBody>
      </p:sp>
      <p:sp>
        <p:nvSpPr>
          <p:cNvPr id="962" name="Shape 96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Training and Evaluation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=Y))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969" name="Shape 9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975" name="Shape 975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000"/>
              <a:t>Deep CNN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Shape 99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Class, Layers, Ensemble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94" name="Shape 99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95" name="Shape 9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" name="Shape 99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997" name="Shape 9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</a:t>
            </a:r>
          </a:p>
        </p:txBody>
      </p:sp>
      <p:sp>
        <p:nvSpPr>
          <p:cNvPr id="1003" name="Shape 100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1005" name="Shape 100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Python Class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</a:p>
        </p:txBody>
      </p:sp>
      <p:sp>
        <p:nvSpPr>
          <p:cNvPr id="1013" name="Shape 1013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Shape 1014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Shape 1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1027" name="Shape 1027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28" name="Shape 1028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9" name="Shape 1029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Ensemble  </a:t>
            </a:r>
          </a:p>
        </p:txBody>
      </p:sp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lv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</a:p>
        </p:txBody>
      </p:sp>
      <p:sp>
        <p:nvSpPr>
          <p:cNvPr id="1043" name="Shape 1043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training  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